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410" r:id="rId5"/>
    <p:sldId id="383" r:id="rId6"/>
    <p:sldId id="391" r:id="rId7"/>
    <p:sldId id="423" r:id="rId8"/>
    <p:sldId id="424" r:id="rId9"/>
    <p:sldId id="418" r:id="rId10"/>
    <p:sldId id="417" r:id="rId11"/>
    <p:sldId id="419" r:id="rId12"/>
    <p:sldId id="420" r:id="rId13"/>
    <p:sldId id="416" r:id="rId14"/>
    <p:sldId id="411" r:id="rId15"/>
    <p:sldId id="412" r:id="rId16"/>
    <p:sldId id="413" r:id="rId17"/>
    <p:sldId id="414" r:id="rId18"/>
    <p:sldId id="421" r:id="rId19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74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6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E7829D4B-412A-499A-8D4F-B904ADB5D0BE}" type="datetime1">
              <a:rPr lang="fr-FR" smtClean="0"/>
              <a:t>27/03/2024</a:t>
            </a:fld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E2C230DF-5933-439D-898F-38E9AC9BA688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8" name="Espace réservé de l’en-tête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CCE360E1-1F2F-4ECC-8A8D-37670FD54F5F}" type="datetime1">
              <a:rPr lang="fr-FR" smtClean="0"/>
              <a:t>27/03/2024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A89C7E07-3C67-C64C-8DA0-0404F630397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contenu et tablea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orme libre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7" name="Forme libre 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457200" indent="0">
              <a:spcBef>
                <a:spcPts val="1800"/>
              </a:spcBef>
              <a:buNone/>
              <a:defRPr lang="fr-FR" sz="2000"/>
            </a:lvl2pPr>
            <a:lvl3pPr marL="914400" indent="0">
              <a:spcBef>
                <a:spcPts val="1800"/>
              </a:spcBef>
              <a:buNone/>
              <a:defRPr lang="fr-FR" sz="2000"/>
            </a:lvl3pPr>
            <a:lvl4pPr marL="1371600" indent="0">
              <a:spcBef>
                <a:spcPts val="1800"/>
              </a:spcBef>
              <a:buNone/>
              <a:defRPr lang="fr-FR" sz="2000"/>
            </a:lvl4pPr>
            <a:lvl5pPr marL="1828800" indent="0">
              <a:spcBef>
                <a:spcPts val="1800"/>
              </a:spcBef>
              <a:buNone/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fr-FR" sz="2000"/>
            </a:lvl1pPr>
            <a:lvl2pPr>
              <a:spcBef>
                <a:spcPts val="6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deux conten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e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fr-FR" sz="2000"/>
            </a:lvl1pPr>
            <a:lvl2pPr>
              <a:spcBef>
                <a:spcPts val="6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fr-FR" sz="2000"/>
            </a:lvl1pPr>
            <a:lvl2pPr>
              <a:spcBef>
                <a:spcPts val="18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 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9" name="Espace réservé du tableau 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fr-FR"/>
            </a:lvl1pPr>
          </a:lstStyle>
          <a:p>
            <a:pPr rtl="0"/>
            <a:r>
              <a:rPr lang="fr-FR"/>
              <a:t>Cliquez sur l'icône pour ajouter un tableau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Forme automatiqu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2" name="Titr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 spc="50" baseline="0"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fr-FR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43" name="Espace réservé du numéro de diapositive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42" name="Espace réservé de la date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la sec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’image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fr-F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fr-FR" sz="2000"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ésumé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orme libre 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32" name="Titr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fr-FR" sz="2000"/>
            </a:lvl1pPr>
            <a:lvl2pPr indent="-283464">
              <a:spcBef>
                <a:spcPts val="18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deux contenu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e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9436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3" name="Espace réservé du contenu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4864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Forme automatiqu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8" name="Forme libre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9" name="Forme libre 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fr-FR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fr-FR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fr-FR" sz="2000"/>
            </a:lvl3pPr>
            <a:lvl4pPr marL="1371600" indent="0">
              <a:spcBef>
                <a:spcPts val="1800"/>
              </a:spcBef>
              <a:buFont typeface="+mj-lt"/>
              <a:buNone/>
              <a:defRPr lang="fr-FR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endParaRPr lang="fr-FR" dirty="0"/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4864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contenu et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3" name="Espace réservé du contenu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indent="-283464">
              <a:spcBef>
                <a:spcPts val="18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2" name="Espace réservé du titre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fr-FR" dirty="0">
              <a:latin typeface="+mn-lt"/>
            </a:endParaRPr>
          </a:p>
        </p:txBody>
      </p:sp>
      <p:sp>
        <p:nvSpPr>
          <p:cNvPr id="32" name="Espace réservé du numéro de diapositive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fr-FR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fr-FR">
          <a:solidFill>
            <a:schemeClr val="tx2"/>
          </a:solidFill>
        </a:defRPr>
      </a:lvl2pPr>
      <a:lvl3pPr eaLnBrk="1" hangingPunct="1">
        <a:defRPr lang="fr-FR">
          <a:solidFill>
            <a:schemeClr val="tx2"/>
          </a:solidFill>
        </a:defRPr>
      </a:lvl3pPr>
      <a:lvl4pPr eaLnBrk="1" hangingPunct="1">
        <a:defRPr lang="fr-FR">
          <a:solidFill>
            <a:schemeClr val="tx2"/>
          </a:solidFill>
        </a:defRPr>
      </a:lvl4pPr>
      <a:lvl5pPr eaLnBrk="1" hangingPunct="1">
        <a:defRPr lang="fr-FR">
          <a:solidFill>
            <a:schemeClr val="tx2"/>
          </a:solidFill>
        </a:defRPr>
      </a:lvl5pPr>
      <a:lvl6pPr eaLnBrk="1" hangingPunct="1">
        <a:defRPr lang="fr-FR">
          <a:solidFill>
            <a:schemeClr val="tx2"/>
          </a:solidFill>
        </a:defRPr>
      </a:lvl6pPr>
      <a:lvl7pPr eaLnBrk="1" hangingPunct="1">
        <a:defRPr lang="fr-FR">
          <a:solidFill>
            <a:schemeClr val="tx2"/>
          </a:solidFill>
        </a:defRPr>
      </a:lvl7pPr>
      <a:lvl8pPr eaLnBrk="1" hangingPunct="1">
        <a:defRPr lang="fr-FR">
          <a:solidFill>
            <a:schemeClr val="tx2"/>
          </a:solidFill>
        </a:defRPr>
      </a:lvl8pPr>
      <a:lvl9pPr eaLnBrk="1" hangingPunct="1">
        <a:defRPr lang="fr-FR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fr-FR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microsoft.com/office/2017/06/relationships/model3d" Target="../media/model3d1.glb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 err="1"/>
              <a:t>AvanzData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88624A-518A-803B-CB69-7DF4725A5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 Taches et réalisations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Création-MAJ Interface Web </a:t>
            </a:r>
            <a:r>
              <a:rPr lang="fr-FR" sz="2200" b="0" dirty="0" err="1">
                <a:solidFill>
                  <a:schemeClr val="bg2">
                    <a:lumMod val="50000"/>
                  </a:schemeClr>
                </a:solidFill>
              </a:rPr>
              <a:t>AvanzData</a:t>
            </a:r>
            <a:endParaRPr lang="fr-FR" sz="2200" b="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6" name="Picture 2" descr="Developer Ready Clouds for VMware Cloud Providers: Bitnami content is free  for Cloud Provider partners - VMware Cloud Provider Blog">
            <a:extLst>
              <a:ext uri="{FF2B5EF4-FFF2-40B4-BE49-F238E27FC236}">
                <a16:creationId xmlns:a16="http://schemas.microsoft.com/office/drawing/2014/main" id="{86C06048-14D5-B5DA-BC90-4B8885F29C22}"/>
              </a:ext>
            </a:extLst>
          </p:cNvPr>
          <p:cNvPicPr>
            <a:picLocks noGrp="1" noChangeAspect="1" noChangeArrowheads="1"/>
          </p:cNvPicPr>
          <p:nvPr>
            <p:ph type="tbl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057" y="3576638"/>
            <a:ext cx="2895600" cy="158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Étapes et bonnes pratiques pour créer un site WordPress - Aide One2Net">
            <a:extLst>
              <a:ext uri="{FF2B5EF4-FFF2-40B4-BE49-F238E27FC236}">
                <a16:creationId xmlns:a16="http://schemas.microsoft.com/office/drawing/2014/main" id="{362C722E-A6B4-BF6F-252B-EBC10C945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689" y="3586163"/>
            <a:ext cx="29146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809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C9655-20FB-9A1D-BD04-FA484942F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046" y="401216"/>
            <a:ext cx="10972800" cy="942301"/>
          </a:xfrm>
        </p:spPr>
        <p:txBody>
          <a:bodyPr/>
          <a:lstStyle/>
          <a:p>
            <a:r>
              <a:rPr lang="fr-FR" dirty="0"/>
              <a:t>2/ Taches et réalisations </a:t>
            </a:r>
            <a:br>
              <a:rPr lang="fr-FR" sz="2400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Lieu de service 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47C849-5E6C-9DAC-DD08-25E189B4F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10" y="1593570"/>
            <a:ext cx="10204580" cy="506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04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4EB8B3-A87A-3392-A508-71F760B11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07706"/>
            <a:ext cx="10972800" cy="765019"/>
          </a:xfrm>
        </p:spPr>
        <p:txBody>
          <a:bodyPr/>
          <a:lstStyle/>
          <a:p>
            <a:br>
              <a:rPr lang="fr-FR" sz="2200" b="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fr-FR" b="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fr-FR" dirty="0"/>
              <a:t>2/ Taches et réalisations </a:t>
            </a:r>
            <a:br>
              <a:rPr lang="fr-FR" sz="2400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Formulaire de contact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681663-AB16-1C0E-A5D6-DE54FA1CA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926" y="2038176"/>
            <a:ext cx="6896698" cy="40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34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7119DB-150C-FADC-B858-9E9ABEFE6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9460"/>
            <a:ext cx="10972800" cy="688566"/>
          </a:xfrm>
        </p:spPr>
        <p:txBody>
          <a:bodyPr/>
          <a:lstStyle/>
          <a:p>
            <a:r>
              <a:rPr lang="fr-FR" dirty="0"/>
              <a:t>2/ Taches et réalisations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Présentation des différentes technologies </a:t>
            </a:r>
          </a:p>
        </p:txBody>
      </p:sp>
      <p:sp>
        <p:nvSpPr>
          <p:cNvPr id="3" name="Espace réservé du tableau 2">
            <a:extLst>
              <a:ext uri="{FF2B5EF4-FFF2-40B4-BE49-F238E27FC236}">
                <a16:creationId xmlns:a16="http://schemas.microsoft.com/office/drawing/2014/main" id="{871426F4-60A1-FDC7-7AC0-0F7BC325EC1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83CDCC2-6B0B-59EB-CB42-2A19D23BA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026"/>
            <a:ext cx="10851502" cy="537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42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344A43-03FB-76DC-42F8-F89BD614E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479919"/>
            <a:ext cx="10972800" cy="555039"/>
          </a:xfrm>
        </p:spPr>
        <p:txBody>
          <a:bodyPr/>
          <a:lstStyle/>
          <a:p>
            <a:br>
              <a:rPr lang="fr-FR" dirty="0"/>
            </a:br>
            <a:br>
              <a:rPr lang="fr-FR" dirty="0"/>
            </a:br>
            <a:r>
              <a:rPr lang="fr-FR" dirty="0"/>
              <a:t>2/ Taches et réalisations 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Formulaire pour un devis gratuit </a:t>
            </a:r>
          </a:p>
        </p:txBody>
      </p:sp>
      <p:sp>
        <p:nvSpPr>
          <p:cNvPr id="3" name="Espace réservé du tableau 2">
            <a:extLst>
              <a:ext uri="{FF2B5EF4-FFF2-40B4-BE49-F238E27FC236}">
                <a16:creationId xmlns:a16="http://schemas.microsoft.com/office/drawing/2014/main" id="{E1FEFB76-55C0-3E49-1E8B-671F4481ED1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31A513-8046-2414-A546-488B523BE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" y="1076251"/>
            <a:ext cx="12192000" cy="550793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8451465-BA03-937B-D772-A5525B9DD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" y="1076251"/>
            <a:ext cx="12192000" cy="579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07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BAD179-A979-F0EB-8859-71D143C3D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92631"/>
            <a:ext cx="10972800" cy="783680"/>
          </a:xfrm>
        </p:spPr>
        <p:txBody>
          <a:bodyPr/>
          <a:lstStyle/>
          <a:p>
            <a:r>
              <a:rPr lang="fr-FR" dirty="0"/>
              <a:t>3/ Conclusion</a:t>
            </a:r>
          </a:p>
        </p:txBody>
      </p:sp>
      <p:graphicFrame>
        <p:nvGraphicFramePr>
          <p:cNvPr id="6" name="Espace réservé du tableau 5">
            <a:extLst>
              <a:ext uri="{FF2B5EF4-FFF2-40B4-BE49-F238E27FC236}">
                <a16:creationId xmlns:a16="http://schemas.microsoft.com/office/drawing/2014/main" id="{BE64DBD0-C342-E39E-BD78-A84FE31A541E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086915095"/>
              </p:ext>
            </p:extLst>
          </p:nvPr>
        </p:nvGraphicFramePr>
        <p:xfrm>
          <a:off x="593725" y="2628900"/>
          <a:ext cx="10972800" cy="23774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425645492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571079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5400" dirty="0"/>
                        <a:t>(</a:t>
                      </a:r>
                      <a:r>
                        <a:rPr lang="fr-FR" sz="5400" dirty="0">
                          <a:solidFill>
                            <a:srgbClr val="00B050"/>
                          </a:solidFill>
                        </a:rPr>
                        <a:t>+</a:t>
                      </a:r>
                      <a:r>
                        <a:rPr lang="fr-FR" sz="5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5400" dirty="0"/>
                        <a:t>(</a:t>
                      </a:r>
                      <a:r>
                        <a:rPr lang="fr-FR" sz="5400" dirty="0">
                          <a:solidFill>
                            <a:srgbClr val="FF0000"/>
                          </a:solidFill>
                        </a:rPr>
                        <a:t>-</a:t>
                      </a:r>
                      <a:r>
                        <a:rPr lang="fr-FR" sz="54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33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DevOps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Expérience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Télétravail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Client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Cahier des charges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Effectif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346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0939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Programme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 rtlCol="0"/>
          <a:lstStyle>
            <a:defPPr>
              <a:defRPr lang="fr-FR"/>
            </a:defPPr>
          </a:lstStyle>
          <a:p>
            <a:pPr marL="0" indent="0" rtl="0">
              <a:buNone/>
            </a:pPr>
            <a:r>
              <a:rPr lang="fr-FR" dirty="0"/>
              <a:t>1/ Présentation de l’entreprise </a:t>
            </a:r>
          </a:p>
          <a:p>
            <a:pPr marL="0" indent="0" rtl="0">
              <a:buNone/>
            </a:pPr>
            <a:r>
              <a:rPr lang="fr-FR" dirty="0"/>
              <a:t>2/ Taches et réalisation</a:t>
            </a:r>
          </a:p>
          <a:p>
            <a:pPr marL="0" indent="0" rtl="0">
              <a:buNone/>
            </a:pPr>
            <a:r>
              <a:rPr lang="fr-FR" dirty="0"/>
              <a:t>3/ Conclusion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1/ Présentation 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12367" y="2413254"/>
            <a:ext cx="7810500" cy="3700462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marL="0" indent="0" rtl="0">
              <a:buNone/>
            </a:pPr>
            <a:endParaRPr lang="fr-FR" dirty="0"/>
          </a:p>
          <a:p>
            <a:pPr rtl="0"/>
            <a:endParaRPr lang="fr-FR" dirty="0"/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orme libre 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21" name="Forme libre 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22" name="Forme libre 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pic>
        <p:nvPicPr>
          <p:cNvPr id="4100" name="Picture 4" descr="Location chalet la Feclaz, Les Chalets du Berger | Madame Vacances">
            <a:extLst>
              <a:ext uri="{FF2B5EF4-FFF2-40B4-BE49-F238E27FC236}">
                <a16:creationId xmlns:a16="http://schemas.microsoft.com/office/drawing/2014/main" id="{FBD36D03-4692-EA37-5AA1-DD1C2CEB1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182" y="3142482"/>
            <a:ext cx="3819229" cy="224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D1332F3-99ED-04FE-96CB-3FABD654C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124" y="1339397"/>
            <a:ext cx="723963" cy="7239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7B1870A-74D7-A941-60F4-9FB7EDC96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2796" y="1438466"/>
            <a:ext cx="868755" cy="62489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DB775B0-D694-2FC2-1C58-2EC0DF4D5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4726" y="2133269"/>
            <a:ext cx="624894" cy="62489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7AAE10A-D6C0-436D-8167-0BE36F5A09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4416" y="2112895"/>
            <a:ext cx="655377" cy="66299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E9B20BA1-C984-6358-9F0A-AE1BE5575F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3899" y="665215"/>
            <a:ext cx="1013548" cy="617273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C12C8F84-47F9-BE65-A447-B5CCA5DF8A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4401" y="680457"/>
            <a:ext cx="815411" cy="586791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3643D6E6-3A78-964C-C7D2-A0DD0805C883}"/>
              </a:ext>
            </a:extLst>
          </p:cNvPr>
          <p:cNvSpPr txBox="1"/>
          <p:nvPr/>
        </p:nvSpPr>
        <p:spPr>
          <a:xfrm>
            <a:off x="4484275" y="2228671"/>
            <a:ext cx="1023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D10F558-F110-822A-D0F9-4731EA1D122E}"/>
              </a:ext>
            </a:extLst>
          </p:cNvPr>
          <p:cNvSpPr txBox="1"/>
          <p:nvPr/>
        </p:nvSpPr>
        <p:spPr>
          <a:xfrm>
            <a:off x="9229878" y="635568"/>
            <a:ext cx="22382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70C0"/>
                </a:solidFill>
              </a:rPr>
              <a:t>Analyses</a:t>
            </a:r>
          </a:p>
          <a:p>
            <a:r>
              <a:rPr lang="fr-FR" sz="2000" dirty="0">
                <a:solidFill>
                  <a:srgbClr val="FFC000"/>
                </a:solidFill>
              </a:rPr>
              <a:t>Automatisation</a:t>
            </a:r>
          </a:p>
          <a:p>
            <a:r>
              <a:rPr lang="fr-FR" sz="2000" dirty="0">
                <a:solidFill>
                  <a:srgbClr val="0070C0"/>
                </a:solidFill>
              </a:rPr>
              <a:t>Solutions Cloud</a:t>
            </a:r>
          </a:p>
          <a:p>
            <a:r>
              <a:rPr lang="fr-FR" sz="2000" dirty="0">
                <a:solidFill>
                  <a:srgbClr val="FFC000"/>
                </a:solidFill>
              </a:rPr>
              <a:t>Transformation</a:t>
            </a:r>
            <a:r>
              <a:rPr lang="fr-FR" sz="2000" dirty="0">
                <a:solidFill>
                  <a:srgbClr val="0070C0"/>
                </a:solidFill>
              </a:rPr>
              <a:t> Digital</a:t>
            </a:r>
          </a:p>
          <a:p>
            <a:r>
              <a:rPr lang="fr-FR" sz="2000" dirty="0">
                <a:solidFill>
                  <a:srgbClr val="FFC000"/>
                </a:solidFill>
              </a:rPr>
              <a:t>Mobilité</a:t>
            </a:r>
          </a:p>
          <a:p>
            <a:r>
              <a:rPr lang="fr-FR" sz="2000" dirty="0">
                <a:solidFill>
                  <a:srgbClr val="0070C0"/>
                </a:solidFill>
              </a:rPr>
              <a:t>Ressources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7" name="Modèle 3D 26" descr="La Terre">
                <a:extLst>
                  <a:ext uri="{FF2B5EF4-FFF2-40B4-BE49-F238E27FC236}">
                    <a16:creationId xmlns:a16="http://schemas.microsoft.com/office/drawing/2014/main" id="{C3D9D5FA-50D3-844D-DED3-97CD78863B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1279907"/>
                  </p:ext>
                </p:extLst>
              </p:nvPr>
            </p:nvGraphicFramePr>
            <p:xfrm>
              <a:off x="7302795" y="3265106"/>
              <a:ext cx="3014174" cy="3033191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014174" cy="3033191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4241479" ay="2895343" az="3890758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3152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7" name="Modèle 3D 26" descr="La Terre">
                <a:extLst>
                  <a:ext uri="{FF2B5EF4-FFF2-40B4-BE49-F238E27FC236}">
                    <a16:creationId xmlns:a16="http://schemas.microsoft.com/office/drawing/2014/main" id="{C3D9D5FA-50D3-844D-DED3-97CD78863B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02795" y="3265106"/>
                <a:ext cx="3014174" cy="3033191"/>
              </a:xfrm>
              <a:prstGeom prst="rect">
                <a:avLst/>
              </a:prstGeom>
            </p:spPr>
          </p:pic>
        </mc:Fallback>
      </mc:AlternateContent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3D18989E-234E-33E2-994C-308C6161A3AF}"/>
              </a:ext>
            </a:extLst>
          </p:cNvPr>
          <p:cNvCxnSpPr/>
          <p:nvPr/>
        </p:nvCxnSpPr>
        <p:spPr>
          <a:xfrm flipH="1">
            <a:off x="5962261" y="4497355"/>
            <a:ext cx="2659225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7CC3919A-C039-C6D8-AFB0-AF44D7F777E4}"/>
              </a:ext>
            </a:extLst>
          </p:cNvPr>
          <p:cNvSpPr txBox="1"/>
          <p:nvPr/>
        </p:nvSpPr>
        <p:spPr>
          <a:xfrm>
            <a:off x="5962261" y="3741576"/>
            <a:ext cx="1184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Vauréal, FRANCE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1" name="Modèle 3D 30" descr="La Terre">
                <a:extLst>
                  <a:ext uri="{FF2B5EF4-FFF2-40B4-BE49-F238E27FC236}">
                    <a16:creationId xmlns:a16="http://schemas.microsoft.com/office/drawing/2014/main" id="{5AAC9A3A-524C-55AF-BFBF-F98D3FC569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1673703"/>
                  </p:ext>
                </p:extLst>
              </p:nvPr>
            </p:nvGraphicFramePr>
            <p:xfrm>
              <a:off x="7347682" y="3316875"/>
              <a:ext cx="2976142" cy="2981421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976142" cy="2981421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743898" ay="148156" az="32539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53152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1" name="Modèle 3D 30" descr="La Terre">
                <a:extLst>
                  <a:ext uri="{FF2B5EF4-FFF2-40B4-BE49-F238E27FC236}">
                    <a16:creationId xmlns:a16="http://schemas.microsoft.com/office/drawing/2014/main" id="{5AAC9A3A-524C-55AF-BFBF-F98D3FC569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47682" y="3316875"/>
                <a:ext cx="2976142" cy="2981421"/>
              </a:xfrm>
              <a:prstGeom prst="rect">
                <a:avLst/>
              </a:prstGeom>
            </p:spPr>
          </p:pic>
        </mc:Fallback>
      </mc:AlternateContent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8304EE4A-9467-6E71-8277-C1D4CB4C82B5}"/>
              </a:ext>
            </a:extLst>
          </p:cNvPr>
          <p:cNvCxnSpPr/>
          <p:nvPr/>
        </p:nvCxnSpPr>
        <p:spPr>
          <a:xfrm flipH="1">
            <a:off x="8722104" y="4781702"/>
            <a:ext cx="2659225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BA3161B4-D7B8-A5B2-2408-E3F71EFABB15}"/>
              </a:ext>
            </a:extLst>
          </p:cNvPr>
          <p:cNvSpPr txBox="1"/>
          <p:nvPr/>
        </p:nvSpPr>
        <p:spPr>
          <a:xfrm>
            <a:off x="10310649" y="4083892"/>
            <a:ext cx="1651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Pondichéry, INDE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4D8BD9BB-CEC6-C418-B633-58B8A31566E2}"/>
              </a:ext>
            </a:extLst>
          </p:cNvPr>
          <p:cNvSpPr txBox="1"/>
          <p:nvPr/>
        </p:nvSpPr>
        <p:spPr>
          <a:xfrm>
            <a:off x="1965039" y="5374467"/>
            <a:ext cx="2428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>
                <a:solidFill>
                  <a:srgbClr val="0070C0"/>
                </a:solidFill>
              </a:rPr>
              <a:t>SASU</a:t>
            </a:r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4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4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0" grpId="0"/>
      <p:bldP spid="30" grpId="1"/>
      <p:bldP spid="33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55AC5C-0C23-AC80-F278-DD9FF71E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1/ Présentation</a:t>
            </a:r>
            <a:br>
              <a:rPr lang="fr-FR" dirty="0"/>
            </a:br>
            <a:r>
              <a:rPr lang="fr-FR" sz="2200" b="0" dirty="0">
                <a:solidFill>
                  <a:schemeClr val="tx1">
                    <a:lumMod val="50000"/>
                  </a:schemeClr>
                </a:solidFill>
              </a:rPr>
              <a:t>Responsabilité de l’entreprise</a:t>
            </a:r>
          </a:p>
        </p:txBody>
      </p:sp>
      <p:graphicFrame>
        <p:nvGraphicFramePr>
          <p:cNvPr id="4" name="Espace réservé du tableau 5">
            <a:extLst>
              <a:ext uri="{FF2B5EF4-FFF2-40B4-BE49-F238E27FC236}">
                <a16:creationId xmlns:a16="http://schemas.microsoft.com/office/drawing/2014/main" id="{2D2F8D84-8B38-7DEC-CB62-AA19CCA932FD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48073559"/>
              </p:ext>
            </p:extLst>
          </p:nvPr>
        </p:nvGraphicFramePr>
        <p:xfrm>
          <a:off x="593725" y="2628900"/>
          <a:ext cx="10972800" cy="128016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425645492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571079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36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RGPD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3600" dirty="0">
                          <a:solidFill>
                            <a:srgbClr val="FFC000"/>
                          </a:solidFill>
                        </a:rPr>
                        <a:t>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33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Mesure de sécurité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Droit d’accès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Engagement éthique fort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Pratiques durables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346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5067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55AC5C-0C23-AC80-F278-DD9FF71E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25" y="612947"/>
            <a:ext cx="10972800" cy="1570325"/>
          </a:xfrm>
        </p:spPr>
        <p:txBody>
          <a:bodyPr/>
          <a:lstStyle/>
          <a:p>
            <a:r>
              <a:rPr lang="fr-FR" dirty="0"/>
              <a:t>1/ Présentation</a:t>
            </a:r>
            <a:br>
              <a:rPr lang="fr-FR" dirty="0"/>
            </a:br>
            <a:r>
              <a:rPr lang="fr-FR" sz="2200" b="0" dirty="0">
                <a:solidFill>
                  <a:schemeClr val="tx1">
                    <a:lumMod val="50000"/>
                  </a:schemeClr>
                </a:solidFill>
              </a:rPr>
              <a:t>Ressources</a:t>
            </a:r>
            <a:br>
              <a:rPr lang="fr-FR" dirty="0"/>
            </a:br>
            <a:endParaRPr lang="fr-FR" dirty="0"/>
          </a:p>
        </p:txBody>
      </p:sp>
      <p:graphicFrame>
        <p:nvGraphicFramePr>
          <p:cNvPr id="4" name="Espace réservé du tableau 5">
            <a:extLst>
              <a:ext uri="{FF2B5EF4-FFF2-40B4-BE49-F238E27FC236}">
                <a16:creationId xmlns:a16="http://schemas.microsoft.com/office/drawing/2014/main" id="{2D2F8D84-8B38-7DEC-CB62-AA19CCA932FD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705869304"/>
              </p:ext>
            </p:extLst>
          </p:nvPr>
        </p:nvGraphicFramePr>
        <p:xfrm>
          <a:off x="593725" y="2628900"/>
          <a:ext cx="10972800" cy="1706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425645492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571079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Ressources Tangibles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solidFill>
                            <a:srgbClr val="FFC000"/>
                          </a:solidFill>
                        </a:rPr>
                        <a:t>Ressources Intangibles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33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Equipements informatiques et technologies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Compétence et expertise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Relations clients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346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2235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A50F5B-C240-9EB2-9AEA-1C04D3BF1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314325"/>
            <a:ext cx="10873740" cy="1001291"/>
          </a:xfrm>
        </p:spPr>
        <p:txBody>
          <a:bodyPr/>
          <a:lstStyle/>
          <a:p>
            <a:br>
              <a:rPr lang="fr-FR" dirty="0"/>
            </a:br>
            <a:br>
              <a:rPr lang="fr-FR" dirty="0"/>
            </a:br>
            <a:r>
              <a:rPr lang="fr-FR" dirty="0"/>
              <a:t>2/ Taches et réalisations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Connexion à la machine</a:t>
            </a:r>
          </a:p>
        </p:txBody>
      </p:sp>
      <p:pic>
        <p:nvPicPr>
          <p:cNvPr id="5" name="Image 4" descr="Une image contenant texte, capture d’écran, Police, document&#10;&#10;Description générée automatiquement">
            <a:extLst>
              <a:ext uri="{FF2B5EF4-FFF2-40B4-BE49-F238E27FC236}">
                <a16:creationId xmlns:a16="http://schemas.microsoft.com/office/drawing/2014/main" id="{94ED6DCC-9368-A8DA-2C7D-71CF70897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10" y="1468755"/>
            <a:ext cx="5760720" cy="5074920"/>
          </a:xfrm>
          <a:prstGeom prst="rect">
            <a:avLst/>
          </a:prstGeom>
        </p:spPr>
      </p:pic>
      <p:pic>
        <p:nvPicPr>
          <p:cNvPr id="6" name="Picture 6" descr="Logo complet de Linux PNG transparents - StickPNG">
            <a:extLst>
              <a:ext uri="{FF2B5EF4-FFF2-40B4-BE49-F238E27FC236}">
                <a16:creationId xmlns:a16="http://schemas.microsoft.com/office/drawing/2014/main" id="{1BC8B411-6C69-80F0-2C1A-3E8E6AB7D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763" y="257175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205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982A27-3B43-7A91-299A-28B440C7F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135" y="239629"/>
            <a:ext cx="12073890" cy="706755"/>
          </a:xfrm>
        </p:spPr>
        <p:txBody>
          <a:bodyPr/>
          <a:lstStyle/>
          <a:p>
            <a:r>
              <a:rPr lang="fr-FR" dirty="0"/>
              <a:t>2/ Taches et réalisations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Configuration du module Apache Web Server</a:t>
            </a:r>
          </a:p>
        </p:txBody>
      </p:sp>
      <p:pic>
        <p:nvPicPr>
          <p:cNvPr id="4" name="Image 3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F2D43677-6E02-2F10-B7C0-A72CC7B6C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" y="2027161"/>
            <a:ext cx="5760720" cy="4352290"/>
          </a:xfrm>
          <a:prstGeom prst="rect">
            <a:avLst/>
          </a:prstGeom>
        </p:spPr>
      </p:pic>
      <p:pic>
        <p:nvPicPr>
          <p:cNvPr id="5" name="Image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2106AC39-E0B2-7E43-DDD3-0680511E2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815" y="2027161"/>
            <a:ext cx="5760720" cy="4352290"/>
          </a:xfrm>
          <a:prstGeom prst="rect">
            <a:avLst/>
          </a:prstGeom>
        </p:spPr>
      </p:pic>
      <p:pic>
        <p:nvPicPr>
          <p:cNvPr id="6" name="Image 5" descr="Une image contenant texte, logiciel, Logiciel multimédia, Police&#10;&#10;Description générée automatiquement">
            <a:extLst>
              <a:ext uri="{FF2B5EF4-FFF2-40B4-BE49-F238E27FC236}">
                <a16:creationId xmlns:a16="http://schemas.microsoft.com/office/drawing/2014/main" id="{105AF2B8-E208-2A8C-E4C6-D9A9FF41C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815" y="1070530"/>
            <a:ext cx="5760720" cy="832485"/>
          </a:xfrm>
          <a:prstGeom prst="rect">
            <a:avLst/>
          </a:prstGeom>
        </p:spPr>
      </p:pic>
      <p:pic>
        <p:nvPicPr>
          <p:cNvPr id="3076" name="Picture 4" descr="Un bug sur Apache Web Server permet un accès root aux serveurs partagés -  ZDNet">
            <a:extLst>
              <a:ext uri="{FF2B5EF4-FFF2-40B4-BE49-F238E27FC236}">
                <a16:creationId xmlns:a16="http://schemas.microsoft.com/office/drawing/2014/main" id="{D1D92BC8-0B6C-7C6C-C8B1-8F54D7815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" y="1044197"/>
            <a:ext cx="2091621" cy="88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361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FCD993-EBE5-FBA9-6AE1-BED778611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85" y="266700"/>
            <a:ext cx="10873740" cy="640080"/>
          </a:xfrm>
        </p:spPr>
        <p:txBody>
          <a:bodyPr/>
          <a:lstStyle/>
          <a:p>
            <a:r>
              <a:rPr lang="fr-FR" dirty="0"/>
              <a:t>2/ Taches et réalisations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Configuration de la description du site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B421111-0CD5-164F-ED5C-F3AF94C9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162050"/>
            <a:ext cx="9299348" cy="5598525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435F5FED-C906-7416-AF45-C4D713ED94AD}"/>
              </a:ext>
            </a:extLst>
          </p:cNvPr>
          <p:cNvCxnSpPr/>
          <p:nvPr/>
        </p:nvCxnSpPr>
        <p:spPr>
          <a:xfrm>
            <a:off x="4664917" y="2932534"/>
            <a:ext cx="5876925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3F3E12A9-7346-2EA6-220A-C36AE431F470}"/>
              </a:ext>
            </a:extLst>
          </p:cNvPr>
          <p:cNvSpPr txBox="1"/>
          <p:nvPr/>
        </p:nvSpPr>
        <p:spPr>
          <a:xfrm>
            <a:off x="9432698" y="2435567"/>
            <a:ext cx="3126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accent3">
                    <a:lumMod val="75000"/>
                  </a:schemeClr>
                </a:solidFill>
              </a:rPr>
              <a:t>Snippet</a:t>
            </a:r>
            <a:r>
              <a:rPr lang="fr-FR" dirty="0">
                <a:solidFill>
                  <a:schemeClr val="accent3">
                    <a:lumMod val="75000"/>
                  </a:schemeClr>
                </a:solidFill>
              </a:rPr>
              <a:t> / méta-description</a:t>
            </a:r>
          </a:p>
        </p:txBody>
      </p:sp>
      <p:sp>
        <p:nvSpPr>
          <p:cNvPr id="11" name="Signe de multiplication 10">
            <a:extLst>
              <a:ext uri="{FF2B5EF4-FFF2-40B4-BE49-F238E27FC236}">
                <a16:creationId xmlns:a16="http://schemas.microsoft.com/office/drawing/2014/main" id="{97613E7F-F113-B053-1597-D55028BB0C79}"/>
              </a:ext>
            </a:extLst>
          </p:cNvPr>
          <p:cNvSpPr/>
          <p:nvPr/>
        </p:nvSpPr>
        <p:spPr>
          <a:xfrm>
            <a:off x="0" y="-719237"/>
            <a:ext cx="11548907" cy="7577237"/>
          </a:xfrm>
          <a:prstGeom prst="mathMultiply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527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5029C9-59AF-9111-84DE-85FABAB22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 Taches et réalisations </a:t>
            </a:r>
            <a:br>
              <a:rPr lang="fr-FR" dirty="0"/>
            </a:br>
            <a:r>
              <a:rPr lang="fr-FR" sz="2200" b="0" dirty="0">
                <a:solidFill>
                  <a:schemeClr val="bg2">
                    <a:lumMod val="50000"/>
                  </a:schemeClr>
                </a:solidFill>
              </a:rPr>
              <a:t>Protocole HTTP / HTTPS</a:t>
            </a:r>
            <a:br>
              <a:rPr lang="fr-FR" dirty="0"/>
            </a:b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88D21E5-8B21-32FD-4DB8-00A6EC1E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79" y="2674533"/>
            <a:ext cx="4738418" cy="126496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FD90429-8DE1-1FE9-F7B0-F972B6668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487" y="1543007"/>
            <a:ext cx="3192087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cône D'admin Dans Le Style à La Mode De Conception Icône D'admin  D'isolement Sur Le Fond Blanc Symbole Plat Simple Et Moderne D'  Illustration de Vecteur - Illustration du silhouette, admin: 135742404">
            <a:extLst>
              <a:ext uri="{FF2B5EF4-FFF2-40B4-BE49-F238E27FC236}">
                <a16:creationId xmlns:a16="http://schemas.microsoft.com/office/drawing/2014/main" id="{3DF74DC1-9633-D207-79EB-F79B4FCE5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967" y="300526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igne de multiplication 7">
            <a:extLst>
              <a:ext uri="{FF2B5EF4-FFF2-40B4-BE49-F238E27FC236}">
                <a16:creationId xmlns:a16="http://schemas.microsoft.com/office/drawing/2014/main" id="{2ADB67BC-4710-F8F8-3BC4-EADDE4E52FAF}"/>
              </a:ext>
            </a:extLst>
          </p:cNvPr>
          <p:cNvSpPr/>
          <p:nvPr/>
        </p:nvSpPr>
        <p:spPr>
          <a:xfrm>
            <a:off x="256776" y="-481606"/>
            <a:ext cx="11548907" cy="7577237"/>
          </a:xfrm>
          <a:prstGeom prst="mathMultiply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300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Personnalisé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2_TF78853419_Win32" id="{E939D1AD-245E-4113-B88E-E20D599B2C52}" vid="{B269D645-ADA9-4C84-B6E4-2BDC65D07C9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{AC771A7D-9B46-4D5B-9C70-BC9CB36631F8}tf78853419_win32</Template>
  <TotalTime>280</TotalTime>
  <Words>191</Words>
  <Application>Microsoft Office PowerPoint</Application>
  <PresentationFormat>Grand écran</PresentationFormat>
  <Paragraphs>53</Paragraphs>
  <Slides>15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Personnalisé</vt:lpstr>
      <vt:lpstr>AvanzData</vt:lpstr>
      <vt:lpstr>Programme</vt:lpstr>
      <vt:lpstr>1/ Présentation </vt:lpstr>
      <vt:lpstr>1/ Présentation Responsabilité de l’entreprise</vt:lpstr>
      <vt:lpstr>1/ Présentation Ressources </vt:lpstr>
      <vt:lpstr>  2/ Taches et réalisations Connexion à la machine</vt:lpstr>
      <vt:lpstr>2/ Taches et réalisations Configuration du module Apache Web Server</vt:lpstr>
      <vt:lpstr>2/ Taches et réalisations Configuration de la description du site </vt:lpstr>
      <vt:lpstr>2/ Taches et réalisations  Protocole HTTP / HTTPS </vt:lpstr>
      <vt:lpstr>2/ Taches et réalisations Création-MAJ Interface Web AvanzData</vt:lpstr>
      <vt:lpstr>2/ Taches et réalisations  Lieu de service </vt:lpstr>
      <vt:lpstr>  2/ Taches et réalisations  Formulaire de contact </vt:lpstr>
      <vt:lpstr>2/ Taches et réalisations Présentation des différentes technologies </vt:lpstr>
      <vt:lpstr>  2/ Taches et réalisations  Formulaire pour un devis gratuit </vt:lpstr>
      <vt:lpstr>3/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AvanzData</dc:title>
  <dc:creator>Romuald GODWIN</dc:creator>
  <cp:lastModifiedBy>Romuald GODWIN</cp:lastModifiedBy>
  <cp:revision>3</cp:revision>
  <dcterms:created xsi:type="dcterms:W3CDTF">2024-03-26T15:31:16Z</dcterms:created>
  <dcterms:modified xsi:type="dcterms:W3CDTF">2024-03-27T11:26:06Z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